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6858000" cy="9906000" type="A4"/>
  <p:notesSz cx="6858000" cy="9144000"/>
  <p:defaultTextStyle>
    <a:defPPr>
      <a:defRPr lang="ja-JP"/>
    </a:defPPr>
    <a:lvl1pPr algn="l" rtl="0" fontAlgn="base">
      <a:spcBef>
        <a:spcPct val="0"/>
      </a:spcBef>
      <a:spcAft>
        <a:spcPct val="0"/>
      </a:spcAft>
      <a:defRPr kumimoji="1" kern="1200">
        <a:solidFill>
          <a:schemeClr val="tx1"/>
        </a:solidFill>
        <a:latin typeface="Arial"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charset="0"/>
        <a:ea typeface="ＭＳ Ｐゴシック" pitchFamily="50" charset="-128"/>
        <a:cs typeface="+mn-cs"/>
      </a:defRPr>
    </a:lvl5pPr>
    <a:lvl6pPr marL="2286000" algn="l" defTabSz="914400" rtl="0" eaLnBrk="1" latinLnBrk="0" hangingPunct="1">
      <a:defRPr kumimoji="1" kern="1200">
        <a:solidFill>
          <a:schemeClr val="tx1"/>
        </a:solidFill>
        <a:latin typeface="Arial" charset="0"/>
        <a:ea typeface="ＭＳ Ｐゴシック" pitchFamily="50" charset="-128"/>
        <a:cs typeface="+mn-cs"/>
      </a:defRPr>
    </a:lvl6pPr>
    <a:lvl7pPr marL="2743200" algn="l" defTabSz="914400" rtl="0" eaLnBrk="1" latinLnBrk="0" hangingPunct="1">
      <a:defRPr kumimoji="1" kern="1200">
        <a:solidFill>
          <a:schemeClr val="tx1"/>
        </a:solidFill>
        <a:latin typeface="Arial" charset="0"/>
        <a:ea typeface="ＭＳ Ｐゴシック" pitchFamily="50" charset="-128"/>
        <a:cs typeface="+mn-cs"/>
      </a:defRPr>
    </a:lvl7pPr>
    <a:lvl8pPr marL="3200400" algn="l" defTabSz="914400" rtl="0" eaLnBrk="1" latinLnBrk="0" hangingPunct="1">
      <a:defRPr kumimoji="1" kern="1200">
        <a:solidFill>
          <a:schemeClr val="tx1"/>
        </a:solidFill>
        <a:latin typeface="Arial" charset="0"/>
        <a:ea typeface="ＭＳ Ｐゴシック" pitchFamily="50" charset="-128"/>
        <a:cs typeface="+mn-cs"/>
      </a:defRPr>
    </a:lvl8pPr>
    <a:lvl9pPr marL="3657600" algn="l" defTabSz="914400" rtl="0" eaLnBrk="1" latinLnBrk="0" hangingPunct="1">
      <a:defRPr kumimoji="1" kern="1200">
        <a:solidFill>
          <a:schemeClr val="tx1"/>
        </a:solidFill>
        <a:latin typeface="Arial"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128" autoAdjust="0"/>
  </p:normalViewPr>
  <p:slideViewPr>
    <p:cSldViewPr snapToGrid="0" snapToObjects="1">
      <p:cViewPr>
        <p:scale>
          <a:sx n="100" d="100"/>
          <a:sy n="100" d="100"/>
        </p:scale>
        <p:origin x="-324" y="-78"/>
      </p:cViewPr>
      <p:guideLst>
        <p:guide orient="horz" pos="312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514350" y="3077282"/>
            <a:ext cx="5829300" cy="2123369"/>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028700" y="5613400"/>
            <a:ext cx="4800600" cy="2531533"/>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0890967C-DC57-4ED4-8D35-3EE10EDFA671}" type="datetimeFigureOut">
              <a:rPr lang="ja-JP" altLang="en-US"/>
              <a:pPr>
                <a:defRPr/>
              </a:pPr>
              <a:t>2009/11/22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2596FC3-E261-43BF-A30C-20FE2200737E}" type="slidenum">
              <a:rPr lang="ja-JP" altLang="en-US"/>
              <a:pPr>
                <a:defRPr/>
              </a:pPr>
              <a:t>&lt;#&gt;</a:t>
            </a:fld>
            <a:endParaRPr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AC6AA877-75D1-441F-9671-FD83829030A2}" type="datetimeFigureOut">
              <a:rPr lang="ja-JP" altLang="en-US"/>
              <a:pPr>
                <a:defRPr/>
              </a:pPr>
              <a:t>2009/11/22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58DFF9CE-379E-44A4-BA94-8E565E84E02F}" type="slidenum">
              <a:rPr lang="ja-JP" altLang="en-US"/>
              <a:pPr>
                <a:defRPr/>
              </a:pPr>
              <a:t>&lt;#&gt;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3729037" y="573264"/>
            <a:ext cx="1157288" cy="12208228"/>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257175" y="573264"/>
            <a:ext cx="3357563" cy="12208228"/>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211E40EA-0DC6-4AFD-94F1-E235C090DDAC}" type="datetimeFigureOut">
              <a:rPr lang="ja-JP" altLang="en-US"/>
              <a:pPr>
                <a:defRPr/>
              </a:pPr>
              <a:t>2009/11/22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84736639-CF95-49CC-95D2-935251DD6FCC}" type="slidenum">
              <a:rPr lang="ja-JP" altLang="en-US"/>
              <a:pPr>
                <a:defRPr/>
              </a:pPr>
              <a:t>&lt;#&gt;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67DF8395-6163-49B3-A799-BC28BC0479EA}" type="datetimeFigureOut">
              <a:rPr lang="ja-JP" altLang="en-US"/>
              <a:pPr>
                <a:defRPr/>
              </a:pPr>
              <a:t>2009/11/22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0F68333E-714A-4558-9C96-9FF59F833195}" type="slidenum">
              <a:rPr lang="ja-JP" altLang="en-US"/>
              <a:pPr>
                <a:defRPr/>
              </a:pPr>
              <a:t>&lt;#&gt;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541735" y="6365523"/>
            <a:ext cx="5829300" cy="1967442"/>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541735" y="4198586"/>
            <a:ext cx="5829300" cy="21669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C221D2C7-BCCF-410E-813F-1DB173F46C3F}" type="datetimeFigureOut">
              <a:rPr lang="ja-JP" altLang="en-US"/>
              <a:pPr>
                <a:defRPr/>
              </a:pPr>
              <a:t>2009/11/22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1DE411A-05E5-4C7F-A74A-CB173640976A}" type="slidenum">
              <a:rPr lang="ja-JP" altLang="en-US"/>
              <a:pPr>
                <a:defRPr/>
              </a:pPr>
              <a:t>&lt;#&gt;</a:t>
            </a:fld>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257175" y="3338690"/>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2628900" y="3338690"/>
            <a:ext cx="2257425" cy="944280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3"/>
          <p:cNvSpPr>
            <a:spLocks noGrp="1"/>
          </p:cNvSpPr>
          <p:nvPr>
            <p:ph type="dt" sz="half" idx="10"/>
          </p:nvPr>
        </p:nvSpPr>
        <p:spPr/>
        <p:txBody>
          <a:bodyPr/>
          <a:lstStyle>
            <a:lvl1pPr>
              <a:defRPr/>
            </a:lvl1pPr>
          </a:lstStyle>
          <a:p>
            <a:pPr>
              <a:defRPr/>
            </a:pPr>
            <a:fld id="{69656CDB-A261-4FED-9250-8A5B542FB1C7}" type="datetimeFigureOut">
              <a:rPr lang="ja-JP" altLang="en-US"/>
              <a:pPr>
                <a:defRPr/>
              </a:pPr>
              <a:t>2009/11/22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418BB113-242B-4629-87AE-A6A06BD01E9B}" type="slidenum">
              <a:rPr lang="ja-JP" altLang="en-US"/>
              <a:pPr>
                <a:defRPr/>
              </a:pPr>
              <a:t>&lt;#&gt;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42900" y="396699"/>
            <a:ext cx="6172200" cy="1651000"/>
          </a:xfrm>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342900" y="2217385"/>
            <a:ext cx="303014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342900" y="3141486"/>
            <a:ext cx="303014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3483769" y="2217385"/>
            <a:ext cx="3031331" cy="92410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3483769" y="3141486"/>
            <a:ext cx="3031331" cy="570741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3"/>
          <p:cNvSpPr>
            <a:spLocks noGrp="1"/>
          </p:cNvSpPr>
          <p:nvPr>
            <p:ph type="dt" sz="half" idx="10"/>
          </p:nvPr>
        </p:nvSpPr>
        <p:spPr/>
        <p:txBody>
          <a:bodyPr/>
          <a:lstStyle>
            <a:lvl1pPr>
              <a:defRPr/>
            </a:lvl1pPr>
          </a:lstStyle>
          <a:p>
            <a:pPr>
              <a:defRPr/>
            </a:pPr>
            <a:fld id="{8FAE1AF0-9906-43C1-B653-420A3BC86D20}" type="datetimeFigureOut">
              <a:rPr lang="ja-JP" altLang="en-US"/>
              <a:pPr>
                <a:defRPr/>
              </a:pPr>
              <a:t>2009/11/22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76A46579-7A76-45E2-B293-D3B0CD21AA85}" type="slidenum">
              <a:rPr lang="ja-JP" altLang="en-US"/>
              <a:pPr>
                <a:defRPr/>
              </a:pPr>
              <a:t>&lt;#&gt;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3"/>
          <p:cNvSpPr>
            <a:spLocks noGrp="1"/>
          </p:cNvSpPr>
          <p:nvPr>
            <p:ph type="dt" sz="half" idx="10"/>
          </p:nvPr>
        </p:nvSpPr>
        <p:spPr/>
        <p:txBody>
          <a:bodyPr/>
          <a:lstStyle>
            <a:lvl1pPr>
              <a:defRPr/>
            </a:lvl1pPr>
          </a:lstStyle>
          <a:p>
            <a:pPr>
              <a:defRPr/>
            </a:pPr>
            <a:fld id="{F91B5A04-2C8C-4270-B990-441358D073F5}" type="datetimeFigureOut">
              <a:rPr lang="ja-JP" altLang="en-US"/>
              <a:pPr>
                <a:defRPr/>
              </a:pPr>
              <a:t>2009/11/22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3EF44F5-D58F-4C30-ACB3-F3E451ACC07F}" type="slidenum">
              <a:rPr lang="ja-JP" altLang="en-US"/>
              <a:pPr>
                <a:defRPr/>
              </a:pPr>
              <a:t>&lt;#&gt;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1FF7FD0D-0D24-4523-9395-70AE8E3B2BFA}" type="datetimeFigureOut">
              <a:rPr lang="ja-JP" altLang="en-US"/>
              <a:pPr>
                <a:defRPr/>
              </a:pPr>
              <a:t>2009/11/22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65B51AC6-10B0-44EB-96D2-D54ADB46C38E}" type="slidenum">
              <a:rPr lang="ja-JP" altLang="en-US"/>
              <a:pPr>
                <a:defRPr/>
              </a:pPr>
              <a:t>&lt;#&gt;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42900" y="394405"/>
            <a:ext cx="2256235" cy="1678517"/>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2681287" y="394406"/>
            <a:ext cx="3833813" cy="845449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342900" y="2072923"/>
            <a:ext cx="2256235" cy="677598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165308A2-5350-43B6-9C00-57488AA9FC1A}" type="datetimeFigureOut">
              <a:rPr lang="ja-JP" altLang="en-US"/>
              <a:pPr>
                <a:defRPr/>
              </a:pPr>
              <a:t>2009/11/22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3F72CAE0-84CB-4E21-9285-DE21CCAEDB66}" type="slidenum">
              <a:rPr lang="ja-JP" altLang="en-US"/>
              <a:pPr>
                <a:defRPr/>
              </a:pPr>
              <a:t>&lt;#&gt;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344216" y="6934200"/>
            <a:ext cx="4114800" cy="818622"/>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344216" y="885119"/>
            <a:ext cx="4114800" cy="59436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344216" y="7752822"/>
            <a:ext cx="4114800" cy="116257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75F95956-C3FA-482B-9E4D-47D31D041CD8}" type="datetimeFigureOut">
              <a:rPr lang="ja-JP" altLang="en-US"/>
              <a:pPr>
                <a:defRPr/>
              </a:pPr>
              <a:t>2009/11/22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1280189B-45E7-4890-987C-4F64E87747C6}" type="slidenum">
              <a:rPr lang="ja-JP" altLang="en-US"/>
              <a:pPr>
                <a:defRPr/>
              </a:pPr>
              <a:t>&lt;#&gt;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342900" y="396875"/>
            <a:ext cx="6172200" cy="165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テキスト プレースホルダ 2"/>
          <p:cNvSpPr>
            <a:spLocks noGrp="1"/>
          </p:cNvSpPr>
          <p:nvPr>
            <p:ph type="body" idx="1"/>
          </p:nvPr>
        </p:nvSpPr>
        <p:spPr bwMode="auto">
          <a:xfrm>
            <a:off x="342900" y="2311400"/>
            <a:ext cx="6172200" cy="6537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 3"/>
          <p:cNvSpPr>
            <a:spLocks noGrp="1"/>
          </p:cNvSpPr>
          <p:nvPr>
            <p:ph type="dt" sz="half" idx="2"/>
          </p:nvPr>
        </p:nvSpPr>
        <p:spPr>
          <a:xfrm>
            <a:off x="342900" y="9182100"/>
            <a:ext cx="1600200" cy="527050"/>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1D8BFCA9-3049-42AE-B55A-A34E54D18F5A}" type="datetimeFigureOut">
              <a:rPr lang="ja-JP" altLang="en-US"/>
              <a:pPr>
                <a:defRPr/>
              </a:pPr>
              <a:t>2009/11/22</a:t>
            </a:fld>
            <a:endParaRPr lang="ja-JP" altLang="en-US"/>
          </a:p>
        </p:txBody>
      </p:sp>
      <p:sp>
        <p:nvSpPr>
          <p:cNvPr id="5" name="フッター プレースホルダ 4"/>
          <p:cNvSpPr>
            <a:spLocks noGrp="1"/>
          </p:cNvSpPr>
          <p:nvPr>
            <p:ph type="ftr" sz="quarter" idx="3"/>
          </p:nvPr>
        </p:nvSpPr>
        <p:spPr>
          <a:xfrm>
            <a:off x="2343150" y="9182100"/>
            <a:ext cx="2171700" cy="527050"/>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 5"/>
          <p:cNvSpPr>
            <a:spLocks noGrp="1"/>
          </p:cNvSpPr>
          <p:nvPr>
            <p:ph type="sldNum" sz="quarter" idx="4"/>
          </p:nvPr>
        </p:nvSpPr>
        <p:spPr>
          <a:xfrm>
            <a:off x="4914900" y="9182100"/>
            <a:ext cx="1600200" cy="527050"/>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8F97BFC1-3BC7-4D8C-99A7-E04EFD01A3FA}" type="slidenum">
              <a:rPr lang="ja-JP" altLang="en-US"/>
              <a:pPr>
                <a:defRPr/>
              </a:pPr>
              <a:t>&lt;#&gt;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Text Box 2"/>
          <p:cNvSpPr txBox="1">
            <a:spLocks noChangeArrowheads="1"/>
          </p:cNvSpPr>
          <p:nvPr/>
        </p:nvSpPr>
        <p:spPr bwMode="auto">
          <a:xfrm>
            <a:off x="352424" y="1533525"/>
            <a:ext cx="6134101" cy="7974013"/>
          </a:xfrm>
          <a:prstGeom prst="rect">
            <a:avLst/>
          </a:prstGeom>
          <a:noFill/>
          <a:ln w="9525" algn="in">
            <a:noFill/>
            <a:miter lim="800000"/>
            <a:headEnd/>
            <a:tailEnd/>
          </a:ln>
          <a:effectLst/>
        </p:spPr>
        <p:txBody>
          <a:bodyPr vert="eaVert" lIns="36576" tIns="36576" rIns="36576" bIns="36576" numCol="4" spcCol="108000"/>
          <a:lstStyle/>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HGS明朝B" pitchFamily="18" charset="-128"/>
              <a:ea typeface="HGS明朝B" pitchFamily="18" charset="-128"/>
              <a:cs typeface="ＭＳ Ｐゴシック" pitchFamily="50" charset="-128"/>
            </a:endParaRPr>
          </a:p>
          <a:p>
            <a:pPr>
              <a:defRPr/>
            </a:pPr>
            <a:endParaRPr lang="en-US" altLang="ja-JP" sz="1000" b="1" dirty="0">
              <a:solidFill>
                <a:srgbClr val="000000"/>
              </a:solidFill>
              <a:latin typeface="+mj-ea"/>
              <a:ea typeface="+mj-ea"/>
              <a:cs typeface="ＭＳ Ｐゴシック" pitchFamily="50" charset="-128"/>
            </a:endParaRPr>
          </a:p>
          <a:p>
            <a:pPr fontAlgn="auto">
              <a:spcBef>
                <a:spcPts val="0"/>
              </a:spcBef>
              <a:spcAft>
                <a:spcPts val="0"/>
              </a:spcAft>
              <a:defRPr/>
            </a:pPr>
            <a:endParaRPr lang="en-US" altLang="ja-JP" sz="1000" b="1" dirty="0">
              <a:latin typeface="+mj-ea"/>
              <a:ea typeface="+mj-ea"/>
            </a:endParaRPr>
          </a:p>
          <a:p>
            <a:pPr fontAlgn="auto">
              <a:spcBef>
                <a:spcPts val="0"/>
              </a:spcBef>
              <a:spcAft>
                <a:spcPts val="0"/>
              </a:spcAft>
              <a:defRPr/>
            </a:pPr>
            <a:endParaRPr lang="en-US" altLang="ja-JP" sz="1000" b="1" dirty="0">
              <a:latin typeface="+mj-ea"/>
              <a:ea typeface="+mj-ea"/>
            </a:endParaRPr>
          </a:p>
          <a:p>
            <a:pPr fontAlgn="auto">
              <a:spcBef>
                <a:spcPts val="0"/>
              </a:spcBef>
              <a:spcAft>
                <a:spcPts val="0"/>
              </a:spcAft>
              <a:defRPr/>
            </a:pPr>
            <a:endParaRPr lang="en-US" altLang="ja-JP" sz="1000" b="1" dirty="0">
              <a:latin typeface="+mj-ea"/>
              <a:ea typeface="+mj-ea"/>
            </a:endParaRPr>
          </a:p>
          <a:p>
            <a:pPr fontAlgn="auto">
              <a:spcBef>
                <a:spcPts val="0"/>
              </a:spcBef>
              <a:spcAft>
                <a:spcPts val="0"/>
              </a:spcAft>
              <a:defRPr/>
            </a:pPr>
            <a:r>
              <a:rPr lang="ja-JP" altLang="ja-JP" sz="1200" b="1" dirty="0">
                <a:latin typeface="+mj-ea"/>
                <a:ea typeface="+mj-ea"/>
              </a:rPr>
              <a:t>国際生物ロボットコンテスト</a:t>
            </a:r>
            <a:endParaRPr lang="en-US" altLang="ja-JP" sz="1200" b="1" dirty="0">
              <a:latin typeface="+mj-ea"/>
              <a:ea typeface="+mj-ea"/>
            </a:endParaRPr>
          </a:p>
          <a:p>
            <a:pPr fontAlgn="auto">
              <a:spcBef>
                <a:spcPts val="0"/>
              </a:spcBef>
              <a:spcAft>
                <a:spcPts val="0"/>
              </a:spcAft>
              <a:defRPr/>
            </a:pPr>
            <a:r>
              <a:rPr lang="ja-JP" altLang="ja-JP" sz="1200" b="1" dirty="0">
                <a:latin typeface="+mj-ea"/>
                <a:ea typeface="+mj-ea"/>
              </a:rPr>
              <a:t>「</a:t>
            </a:r>
            <a:r>
              <a:rPr lang="ja-JP" altLang="en-US" sz="1200" b="1" dirty="0">
                <a:latin typeface="+mj-ea"/>
                <a:ea typeface="+mj-ea"/>
              </a:rPr>
              <a:t>ｉＧＥＭ</a:t>
            </a:r>
            <a:r>
              <a:rPr lang="ja-JP" altLang="ja-JP" sz="1200" b="1" dirty="0">
                <a:latin typeface="+mj-ea"/>
                <a:ea typeface="+mj-ea"/>
              </a:rPr>
              <a:t>」</a:t>
            </a:r>
            <a:endParaRPr lang="ja-JP" altLang="ja-JP" sz="1200" dirty="0">
              <a:latin typeface="+mj-ea"/>
              <a:ea typeface="+mj-ea"/>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r>
              <a:rPr lang="ja-JP" altLang="en-US" sz="1000" dirty="0">
                <a:latin typeface="HGS明朝B" pitchFamily="18" charset="-128"/>
                <a:ea typeface="HGS明朝B" pitchFamily="18" charset="-128"/>
              </a:rPr>
              <a:t>　ｉＧＥＭ</a:t>
            </a:r>
            <a:r>
              <a:rPr lang="ja-JP" altLang="ja-JP" sz="1000" dirty="0">
                <a:latin typeface="HGS明朝B" pitchFamily="18" charset="-128"/>
                <a:ea typeface="HGS明朝B" pitchFamily="18" charset="-128"/>
              </a:rPr>
              <a:t>とは、</a:t>
            </a:r>
            <a:r>
              <a:rPr lang="ja-JP" altLang="en-US" sz="1000" dirty="0">
                <a:latin typeface="HGS明朝B" pitchFamily="18" charset="-128"/>
                <a:ea typeface="HGS明朝B" pitchFamily="18" charset="-128"/>
              </a:rPr>
              <a:t>２００６</a:t>
            </a:r>
            <a:r>
              <a:rPr lang="ja-JP" altLang="ja-JP" sz="1000" dirty="0">
                <a:latin typeface="HGS明朝B" pitchFamily="18" charset="-128"/>
                <a:ea typeface="HGS明朝B" pitchFamily="18" charset="-128"/>
              </a:rPr>
              <a:t>年に</a:t>
            </a:r>
            <a:r>
              <a:rPr lang="ja-JP" altLang="en-US" sz="1000" dirty="0">
                <a:latin typeface="HGS明朝B" pitchFamily="18" charset="-128"/>
                <a:ea typeface="HGS明朝B" pitchFamily="18" charset="-128"/>
              </a:rPr>
              <a:t>ＭＩＴ</a:t>
            </a:r>
            <a:r>
              <a:rPr lang="ja-JP" altLang="ja-JP" sz="1000" dirty="0">
                <a:latin typeface="HGS明朝B" pitchFamily="18" charset="-128"/>
                <a:ea typeface="HGS明朝B" pitchFamily="18" charset="-128"/>
              </a:rPr>
              <a:t>で始まった国際生物ロボットコンテストです。</a:t>
            </a:r>
            <a:r>
              <a:rPr lang="ja-JP" altLang="en-US" sz="1000" dirty="0">
                <a:latin typeface="HGS明朝B" pitchFamily="18" charset="-128"/>
                <a:ea typeface="HGS明朝B" pitchFamily="18" charset="-128"/>
              </a:rPr>
              <a:t>ｉＧＥＭ</a:t>
            </a:r>
            <a:r>
              <a:rPr lang="ja-JP" altLang="ja-JP" sz="1000" dirty="0">
                <a:latin typeface="HGS明朝B" pitchFamily="18" charset="-128"/>
                <a:ea typeface="HGS明朝B" pitchFamily="18" charset="-128"/>
              </a:rPr>
              <a:t>では学部生が主体になり、自由な発想で新たな機能をもつ生き物を作り出し、研究成果を発表します。過去の大会では、赤血球のように酸素を運ぶ大腸菌、虫歯を予防する乳酸菌や紫外線を照射する度に色が変わる大腸菌などが作られました。今年は</a:t>
            </a:r>
            <a:r>
              <a:rPr lang="en-US" altLang="ja-JP" sz="1000" dirty="0">
                <a:latin typeface="HGS明朝B" pitchFamily="18" charset="-128"/>
                <a:ea typeface="HGS明朝B" pitchFamily="18" charset="-128"/>
              </a:rPr>
              <a:t>21</a:t>
            </a:r>
            <a:r>
              <a:rPr lang="ja-JP" altLang="ja-JP" sz="1000" dirty="0">
                <a:latin typeface="HGS明朝B" pitchFamily="18" charset="-128"/>
                <a:ea typeface="HGS明朝B" pitchFamily="18" charset="-128"/>
              </a:rPr>
              <a:t>カ国の大学・高校から１１２チーム、１２００人もの学生が参加しました。</a:t>
            </a:r>
          </a:p>
          <a:p>
            <a:pPr fontAlgn="auto">
              <a:spcBef>
                <a:spcPts val="0"/>
              </a:spcBef>
              <a:spcAft>
                <a:spcPts val="0"/>
              </a:spcAft>
              <a:defRPr/>
            </a:pPr>
            <a:r>
              <a:rPr lang="ja-JP" altLang="en-US" sz="1000" dirty="0">
                <a:latin typeface="HGS明朝B" pitchFamily="18" charset="-128"/>
                <a:ea typeface="HGS明朝B" pitchFamily="18" charset="-128"/>
              </a:rPr>
              <a:t>　</a:t>
            </a:r>
            <a:r>
              <a:rPr lang="ja-JP" altLang="ja-JP" sz="1000" dirty="0">
                <a:latin typeface="HGS明朝B" pitchFamily="18" charset="-128"/>
                <a:ea typeface="HGS明朝B" pitchFamily="18" charset="-128"/>
              </a:rPr>
              <a:t>私たち東大チームは、「禁煙お助け酵母、高脂血症を治す酵母、時計を持つ大腸菌、低カロリーのパンを作る酵母」の四つのプロジェクトをもって挑戦し、初参加ながら銅賞を獲得することができたほか、普段の学生生活では得ることのできない貴重な経験を積むことが出来ました。</a:t>
            </a:r>
          </a:p>
          <a:p>
            <a:pPr fontAlgn="auto">
              <a:spcBef>
                <a:spcPts val="0"/>
              </a:spcBef>
              <a:spcAft>
                <a:spcPts val="0"/>
              </a:spcAft>
              <a:defRPr/>
            </a:pPr>
            <a:r>
              <a:rPr lang="en-US" altLang="ja-JP" sz="1000" b="1" dirty="0">
                <a:latin typeface="HGS明朝B" pitchFamily="18" charset="-128"/>
                <a:ea typeface="HGS明朝B" pitchFamily="18" charset="-128"/>
              </a:rPr>
              <a:t> </a:t>
            </a:r>
          </a:p>
          <a:p>
            <a:pPr fontAlgn="auto">
              <a:spcBef>
                <a:spcPts val="0"/>
              </a:spcBef>
              <a:spcAft>
                <a:spcPts val="0"/>
              </a:spcAft>
              <a:defRPr/>
            </a:pPr>
            <a:endParaRPr lang="ja-JP" altLang="ja-JP" sz="1000" dirty="0">
              <a:latin typeface="HGS明朝B" pitchFamily="18" charset="-128"/>
              <a:ea typeface="HGS明朝B" pitchFamily="18" charset="-128"/>
            </a:endParaRPr>
          </a:p>
          <a:p>
            <a:pPr fontAlgn="auto">
              <a:spcBef>
                <a:spcPts val="0"/>
              </a:spcBef>
              <a:spcAft>
                <a:spcPts val="0"/>
              </a:spcAft>
              <a:defRPr/>
            </a:pPr>
            <a:r>
              <a:rPr lang="ja-JP" altLang="ja-JP" sz="1200" b="1" dirty="0">
                <a:latin typeface="+mj-ea"/>
                <a:ea typeface="+mj-ea"/>
              </a:rPr>
              <a:t>初めての主体的な研究活動</a:t>
            </a: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r>
              <a:rPr lang="ja-JP" altLang="en-US" sz="1000" dirty="0">
                <a:latin typeface="HGS明朝B" pitchFamily="18" charset="-128"/>
                <a:ea typeface="HGS明朝B" pitchFamily="18" charset="-128"/>
              </a:rPr>
              <a:t>　</a:t>
            </a:r>
            <a:r>
              <a:rPr lang="ja-JP" altLang="ja-JP" sz="1000" dirty="0">
                <a:latin typeface="HGS明朝B" pitchFamily="18" charset="-128"/>
                <a:ea typeface="HGS明朝B" pitchFamily="18" charset="-128"/>
              </a:rPr>
              <a:t>私たち東大チームが結成されたのは昨年の</a:t>
            </a:r>
            <a:r>
              <a:rPr lang="en-US" altLang="ja-JP" sz="1000" dirty="0">
                <a:latin typeface="HGS明朝B" pitchFamily="18" charset="-128"/>
                <a:ea typeface="HGS明朝B" pitchFamily="18" charset="-128"/>
              </a:rPr>
              <a:t>11</a:t>
            </a:r>
            <a:r>
              <a:rPr lang="ja-JP" altLang="ja-JP" sz="1000" dirty="0">
                <a:latin typeface="HGS明朝B" pitchFamily="18" charset="-128"/>
                <a:ea typeface="HGS明朝B" pitchFamily="18" charset="-128"/>
              </a:rPr>
              <a:t>月のことでした。チームには理学部や工学部の生物系学科だけでなく、情報系の学科など多様な背景を持ったメンバーが集まりました。</a:t>
            </a:r>
          </a:p>
          <a:p>
            <a:pPr fontAlgn="auto">
              <a:spcBef>
                <a:spcPts val="0"/>
              </a:spcBef>
              <a:spcAft>
                <a:spcPts val="0"/>
              </a:spcAft>
              <a:defRPr/>
            </a:pPr>
            <a:r>
              <a:rPr lang="ja-JP" altLang="en-US" sz="1000" dirty="0">
                <a:latin typeface="HGS明朝B" pitchFamily="18" charset="-128"/>
                <a:ea typeface="HGS明朝B" pitchFamily="18" charset="-128"/>
              </a:rPr>
              <a:t>　</a:t>
            </a:r>
            <a:r>
              <a:rPr lang="ja-JP" altLang="ja-JP" sz="1000" dirty="0">
                <a:latin typeface="HGS明朝B" pitchFamily="18" charset="-128"/>
                <a:ea typeface="HGS明朝B" pitchFamily="18" charset="-128"/>
              </a:rPr>
              <a:t>週一回のミーティングでプロジェクトと実験計画を立て、夏休みになると毎日実験を行いました。その活動の中で私たちは、必要な情報を収集しプロジェクトを一から創りあげるという、極めて貴重な経験をしました。さらに、実験計画を個々の操作に落とし込んで実際に行うという一連の作業は、研究の大変さと面白さに初めて触れる機会となりました。</a:t>
            </a:r>
            <a:r>
              <a:rPr lang="ja-JP" altLang="en-US" sz="1000" dirty="0">
                <a:latin typeface="HGS明朝B" pitchFamily="18" charset="-128"/>
                <a:ea typeface="HGS明朝B" pitchFamily="18" charset="-128"/>
              </a:rPr>
              <a:t>メンバーはチームのために今何が必要かを自ら考え、授業の合間に週数本の論文を読み、さらに外部の方と自らやり取りをし、研究を進めました。</a:t>
            </a:r>
            <a:r>
              <a:rPr lang="ja-JP" altLang="ja-JP" sz="1000" dirty="0">
                <a:latin typeface="HGS明朝B" pitchFamily="18" charset="-128"/>
                <a:ea typeface="HGS明朝B" pitchFamily="18" charset="-128"/>
              </a:rPr>
              <a:t>特に発表前の</a:t>
            </a:r>
            <a:r>
              <a:rPr lang="ja-JP" altLang="en-US" sz="1000" dirty="0">
                <a:latin typeface="HGS明朝B" pitchFamily="18" charset="-128"/>
                <a:ea typeface="HGS明朝B" pitchFamily="18" charset="-128"/>
              </a:rPr>
              <a:t>数</a:t>
            </a:r>
            <a:r>
              <a:rPr lang="ja-JP" altLang="ja-JP" sz="1000" dirty="0">
                <a:latin typeface="HGS明朝B" pitchFamily="18" charset="-128"/>
                <a:ea typeface="HGS明朝B" pitchFamily="18" charset="-128"/>
              </a:rPr>
              <a:t>週間は、本郷キャンパスでの授業後に１時間半以上かけて柏キャンパスに行き、実験を行いました。</a:t>
            </a:r>
          </a:p>
          <a:p>
            <a:pPr fontAlgn="auto">
              <a:spcBef>
                <a:spcPts val="0"/>
              </a:spcBef>
              <a:spcAft>
                <a:spcPts val="0"/>
              </a:spcAft>
              <a:defRPr/>
            </a:pPr>
            <a:r>
              <a:rPr lang="en-US" altLang="ja-JP" sz="1000" dirty="0">
                <a:latin typeface="HGS明朝B" pitchFamily="18" charset="-128"/>
                <a:ea typeface="HGS明朝B" pitchFamily="18" charset="-128"/>
              </a:rPr>
              <a:t> </a:t>
            </a:r>
          </a:p>
          <a:p>
            <a:pPr fontAlgn="auto">
              <a:spcBef>
                <a:spcPts val="0"/>
              </a:spcBef>
              <a:spcAft>
                <a:spcPts val="0"/>
              </a:spcAft>
              <a:defRPr/>
            </a:pPr>
            <a:endParaRPr lang="ja-JP" altLang="ja-JP" sz="1000" b="1" dirty="0">
              <a:latin typeface="HGS明朝B" pitchFamily="18" charset="-128"/>
              <a:ea typeface="HGS明朝B" pitchFamily="18" charset="-128"/>
            </a:endParaRPr>
          </a:p>
          <a:p>
            <a:pPr fontAlgn="auto">
              <a:spcBef>
                <a:spcPts val="0"/>
              </a:spcBef>
              <a:spcAft>
                <a:spcPts val="0"/>
              </a:spcAft>
              <a:defRPr/>
            </a:pPr>
            <a:r>
              <a:rPr lang="ja-JP" altLang="ja-JP" sz="1200" b="1" dirty="0">
                <a:latin typeface="+mj-ea"/>
                <a:ea typeface="+mj-ea"/>
              </a:rPr>
              <a:t>発信</a:t>
            </a:r>
            <a:r>
              <a:rPr lang="ja-JP" altLang="en-US" sz="1200" b="1" dirty="0">
                <a:latin typeface="+mj-ea"/>
                <a:ea typeface="+mj-ea"/>
              </a:rPr>
              <a:t>すること</a:t>
            </a:r>
            <a:r>
              <a:rPr lang="ja-JP" altLang="ja-JP" sz="1200" b="1" dirty="0">
                <a:latin typeface="+mj-ea"/>
                <a:ea typeface="+mj-ea"/>
              </a:rPr>
              <a:t>の難しさ</a:t>
            </a: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r>
              <a:rPr lang="ja-JP" altLang="en-US" sz="1000" dirty="0">
                <a:latin typeface="HGS明朝B" pitchFamily="18" charset="-128"/>
                <a:ea typeface="HGS明朝B" pitchFamily="18" charset="-128"/>
              </a:rPr>
              <a:t>　</a:t>
            </a:r>
            <a:r>
              <a:rPr lang="ja-JP" altLang="ja-JP" sz="1000" dirty="0">
                <a:latin typeface="HGS明朝B" pitchFamily="18" charset="-128"/>
                <a:ea typeface="HGS明朝B" pitchFamily="18" charset="-128"/>
              </a:rPr>
              <a:t>本番は</a:t>
            </a:r>
            <a:r>
              <a:rPr lang="en-US" altLang="ja-JP" sz="1000" dirty="0">
                <a:latin typeface="HGS明朝B" pitchFamily="18" charset="-128"/>
                <a:ea typeface="HGS明朝B" pitchFamily="18" charset="-128"/>
              </a:rPr>
              <a:t>15</a:t>
            </a:r>
            <a:r>
              <a:rPr lang="ja-JP" altLang="ja-JP" sz="1000" dirty="0">
                <a:latin typeface="HGS明朝B" pitchFamily="18" charset="-128"/>
                <a:ea typeface="HGS明朝B" pitchFamily="18" charset="-128"/>
              </a:rPr>
              <a:t>分のプレゼンテーションと２時間のポスター発表で研究成果を発表しました。普段発信する機会が少ない私たちにとって、伝え方は難しい問題でした。時間に制約のある場合は特に、どこに強調を置きどのようなストーリーで語るかによって、相手に与える印象は全く違うものになります。前日の夜から発表の数分前まで、より分かりやすいプレゼンテーションとなるように準備を続けました。その結果、準備とパフォーマンスの甲斐もあり、本番では私達の研究の面白さを大いにアピールすることができました。</a:t>
            </a: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r>
              <a:rPr lang="en-US" altLang="ja-JP" sz="1000" dirty="0">
                <a:latin typeface="HGS明朝B" pitchFamily="18" charset="-128"/>
                <a:ea typeface="HGS明朝B" pitchFamily="18" charset="-128"/>
              </a:rPr>
              <a:t> </a:t>
            </a:r>
            <a:endParaRPr lang="ja-JP" altLang="ja-JP" sz="1000" dirty="0">
              <a:latin typeface="HGS明朝B" pitchFamily="18" charset="-128"/>
              <a:ea typeface="HGS明朝B" pitchFamily="18" charset="-128"/>
            </a:endParaRPr>
          </a:p>
          <a:p>
            <a:pPr fontAlgn="auto">
              <a:spcBef>
                <a:spcPts val="0"/>
              </a:spcBef>
              <a:spcAft>
                <a:spcPts val="0"/>
              </a:spcAft>
              <a:defRPr/>
            </a:pPr>
            <a:r>
              <a:rPr lang="ja-JP" altLang="ja-JP" sz="1200" b="1" dirty="0">
                <a:latin typeface="+mj-ea"/>
                <a:ea typeface="+mj-ea"/>
              </a:rPr>
              <a:t>来年はファイナリストに！</a:t>
            </a:r>
          </a:p>
          <a:p>
            <a:pPr fontAlgn="auto">
              <a:spcBef>
                <a:spcPts val="0"/>
              </a:spcBef>
              <a:spcAft>
                <a:spcPts val="0"/>
              </a:spcAft>
              <a:defRPr/>
            </a:pPr>
            <a:endParaRPr lang="en-US" altLang="ja-JP" sz="1000" dirty="0">
              <a:latin typeface="HGS明朝B" pitchFamily="18" charset="-128"/>
              <a:ea typeface="HGS明朝B" pitchFamily="18" charset="-128"/>
            </a:endParaRPr>
          </a:p>
          <a:p>
            <a:pPr fontAlgn="auto">
              <a:spcBef>
                <a:spcPts val="0"/>
              </a:spcBef>
              <a:spcAft>
                <a:spcPts val="0"/>
              </a:spcAft>
              <a:defRPr/>
            </a:pPr>
            <a:r>
              <a:rPr lang="ja-JP" altLang="en-US" sz="1000" dirty="0">
                <a:latin typeface="HGS明朝B" pitchFamily="18" charset="-128"/>
                <a:ea typeface="HGS明朝B" pitchFamily="18" charset="-128"/>
              </a:rPr>
              <a:t>　ｉＧＥＭ</a:t>
            </a:r>
            <a:r>
              <a:rPr lang="ja-JP" altLang="ja-JP" sz="1000" dirty="0">
                <a:latin typeface="HGS明朝B" pitchFamily="18" charset="-128"/>
                <a:ea typeface="HGS明朝B" pitchFamily="18" charset="-128"/>
              </a:rPr>
              <a:t>への参加校はこれからますます増え、そのレベルも上がっていく</a:t>
            </a:r>
            <a:r>
              <a:rPr lang="ja-JP" altLang="en-US" sz="1000" dirty="0">
                <a:latin typeface="HGS明朝B" pitchFamily="18" charset="-128"/>
                <a:ea typeface="HGS明朝B" pitchFamily="18" charset="-128"/>
              </a:rPr>
              <a:t>と思われます</a:t>
            </a:r>
            <a:r>
              <a:rPr lang="ja-JP" altLang="ja-JP" sz="1000" dirty="0">
                <a:latin typeface="HGS明朝B" pitchFamily="18" charset="-128"/>
                <a:ea typeface="HGS明朝B" pitchFamily="18" charset="-128"/>
              </a:rPr>
              <a:t>。興味がある学生の方は、ぜひ参加しては</a:t>
            </a:r>
            <a:r>
              <a:rPr lang="ja-JP" altLang="en-US" sz="1000" dirty="0">
                <a:latin typeface="HGS明朝B" pitchFamily="18" charset="-128"/>
                <a:ea typeface="HGS明朝B" pitchFamily="18" charset="-128"/>
              </a:rPr>
              <a:t>いかがでしょうか</a:t>
            </a:r>
            <a:r>
              <a:rPr lang="ja-JP" altLang="ja-JP" sz="1000" dirty="0">
                <a:latin typeface="HGS明朝B" pitchFamily="18" charset="-128"/>
                <a:ea typeface="HGS明朝B" pitchFamily="18" charset="-128"/>
              </a:rPr>
              <a:t>。分野を問わず、非常に貴重な経験となると思います。</a:t>
            </a:r>
          </a:p>
          <a:p>
            <a:pPr fontAlgn="auto">
              <a:spcBef>
                <a:spcPts val="0"/>
              </a:spcBef>
              <a:spcAft>
                <a:spcPts val="0"/>
              </a:spcAft>
              <a:defRPr/>
            </a:pPr>
            <a:r>
              <a:rPr lang="ja-JP" altLang="en-US" sz="1000" dirty="0">
                <a:latin typeface="HGS明朝B" pitchFamily="18" charset="-128"/>
                <a:ea typeface="HGS明朝B" pitchFamily="18" charset="-128"/>
              </a:rPr>
              <a:t>　</a:t>
            </a:r>
            <a:r>
              <a:rPr lang="ja-JP" altLang="ja-JP" sz="1000" dirty="0">
                <a:latin typeface="HGS明朝B" pitchFamily="18" charset="-128"/>
                <a:ea typeface="HGS明朝B" pitchFamily="18" charset="-128"/>
              </a:rPr>
              <a:t>私達東大チームは今回の初参加を経て、自分達の課題と賞獲得に必要なことを肌で感じることが出来ました。この経験を活かし、来年はファイナリストを目指し邁進していきます。ご支援してくださった皆様、資金面でご援助くださった野田産業科学研究所様、株式会社日立ハイテクノロジーズ様、東京大学新領域創成科学研究科様、本当にありがとうございます。来年度も皆様の応援のほどよろしくお願いいたします。</a:t>
            </a:r>
          </a:p>
        </p:txBody>
      </p:sp>
      <p:sp>
        <p:nvSpPr>
          <p:cNvPr id="1027" name="Text Box 3"/>
          <p:cNvSpPr txBox="1">
            <a:spLocks noChangeArrowheads="1"/>
          </p:cNvSpPr>
          <p:nvPr/>
        </p:nvSpPr>
        <p:spPr bwMode="auto">
          <a:xfrm>
            <a:off x="352425" y="280988"/>
            <a:ext cx="6345238" cy="566737"/>
          </a:xfrm>
          <a:prstGeom prst="rect">
            <a:avLst/>
          </a:prstGeom>
          <a:noFill/>
          <a:ln w="9525" algn="in">
            <a:noFill/>
            <a:miter lim="800000"/>
            <a:headEnd/>
            <a:tailEnd/>
          </a:ln>
          <a:effectLst/>
        </p:spPr>
        <p:txBody>
          <a:bodyPr lIns="36576" tIns="36576" rIns="36576" bIns="36576"/>
          <a:lstStyle/>
          <a:p>
            <a:pPr algn="ctr">
              <a:defRPr/>
            </a:pPr>
            <a:r>
              <a:rPr lang="ja-JP" sz="2800" b="1" dirty="0">
                <a:solidFill>
                  <a:srgbClr val="000000"/>
                </a:solidFill>
                <a:latin typeface="+mn-ea"/>
                <a:ea typeface="+mn-ea"/>
                <a:cs typeface="ＭＳ Ｐゴシック" pitchFamily="50" charset="-128"/>
              </a:rPr>
              <a:t>学部生から</a:t>
            </a:r>
            <a:r>
              <a:rPr lang="ja-JP" altLang="en-US" sz="2800" b="1" dirty="0">
                <a:solidFill>
                  <a:srgbClr val="000000"/>
                </a:solidFill>
                <a:latin typeface="+mn-ea"/>
                <a:ea typeface="+mn-ea"/>
                <a:cs typeface="ＭＳ Ｐゴシック" pitchFamily="50" charset="-128"/>
              </a:rPr>
              <a:t>の</a:t>
            </a:r>
            <a:r>
              <a:rPr lang="ja-JP" sz="2800" b="1" dirty="0">
                <a:solidFill>
                  <a:srgbClr val="000000"/>
                </a:solidFill>
                <a:latin typeface="+mn-ea"/>
                <a:ea typeface="+mn-ea"/>
                <a:cs typeface="ＭＳ Ｐゴシック" pitchFamily="50" charset="-128"/>
              </a:rPr>
              <a:t>国際的・主体的な研究活動</a:t>
            </a:r>
            <a:endParaRPr lang="en-US" altLang="ja-JP" sz="1000" b="1" dirty="0">
              <a:solidFill>
                <a:srgbClr val="000000"/>
              </a:solidFill>
              <a:latin typeface="+mn-ea"/>
              <a:ea typeface="+mn-ea"/>
              <a:cs typeface="ＭＳ Ｐゴシック" pitchFamily="50" charset="-128"/>
            </a:endParaRPr>
          </a:p>
        </p:txBody>
      </p:sp>
      <p:pic>
        <p:nvPicPr>
          <p:cNvPr id="2053" name="Picture 4" descr="4077184574_b57c019fcd_o"/>
          <p:cNvPicPr>
            <a:picLocks noChangeAspect="1" noChangeArrowheads="1"/>
          </p:cNvPicPr>
          <p:nvPr/>
        </p:nvPicPr>
        <p:blipFill>
          <a:blip r:embed="rId2" cstate="print"/>
          <a:srcRect/>
          <a:stretch>
            <a:fillRect/>
          </a:stretch>
        </p:blipFill>
        <p:spPr bwMode="auto">
          <a:xfrm>
            <a:off x="3481388" y="1123950"/>
            <a:ext cx="3195637" cy="2181225"/>
          </a:xfrm>
          <a:prstGeom prst="rect">
            <a:avLst/>
          </a:prstGeom>
          <a:noFill/>
          <a:ln w="9525" algn="in">
            <a:noFill/>
            <a:miter lim="800000"/>
            <a:headEnd/>
            <a:tailEnd/>
          </a:ln>
        </p:spPr>
      </p:pic>
      <p:sp>
        <p:nvSpPr>
          <p:cNvPr id="2057" name="正方形/長方形 16"/>
          <p:cNvSpPr>
            <a:spLocks noChangeArrowheads="1"/>
          </p:cNvSpPr>
          <p:nvPr/>
        </p:nvSpPr>
        <p:spPr bwMode="auto">
          <a:xfrm>
            <a:off x="436563" y="1082675"/>
            <a:ext cx="2705100" cy="339725"/>
          </a:xfrm>
          <a:prstGeom prst="rect">
            <a:avLst/>
          </a:prstGeom>
          <a:noFill/>
          <a:ln w="9525">
            <a:noFill/>
            <a:miter lim="800000"/>
            <a:headEnd/>
            <a:tailEnd/>
          </a:ln>
        </p:spPr>
        <p:txBody>
          <a:bodyPr>
            <a:spAutoFit/>
          </a:bodyPr>
          <a:lstStyle/>
          <a:p>
            <a:r>
              <a:rPr lang="en-US" altLang="ja-JP" sz="1600" b="1">
                <a:solidFill>
                  <a:srgbClr val="000000"/>
                </a:solidFill>
                <a:latin typeface="ＭＳ Ｐゴシック" pitchFamily="50" charset="-128"/>
              </a:rPr>
              <a:t>2009 </a:t>
            </a:r>
            <a:r>
              <a:rPr lang="ja-JP" altLang="en-US" sz="1600" b="1">
                <a:solidFill>
                  <a:srgbClr val="000000"/>
                </a:solidFill>
                <a:latin typeface="ＭＳ Ｐゴシック" pitchFamily="50" charset="-128"/>
              </a:rPr>
              <a:t>ｉＧＥＭ東京大学チーム</a:t>
            </a:r>
            <a:endParaRPr lang="ja-JP" altLang="en-US" sz="1600">
              <a:latin typeface="Calibri" pitchFamily="34" charset="0"/>
            </a:endParaRPr>
          </a:p>
        </p:txBody>
      </p:sp>
      <p:sp>
        <p:nvSpPr>
          <p:cNvPr id="2058" name="正方形/長方形 17"/>
          <p:cNvSpPr>
            <a:spLocks noChangeArrowheads="1"/>
          </p:cNvSpPr>
          <p:nvPr/>
        </p:nvSpPr>
        <p:spPr bwMode="auto">
          <a:xfrm>
            <a:off x="482600" y="754063"/>
            <a:ext cx="6176963" cy="369887"/>
          </a:xfrm>
          <a:prstGeom prst="rect">
            <a:avLst/>
          </a:prstGeom>
          <a:noFill/>
          <a:ln w="9525">
            <a:noFill/>
            <a:miter lim="800000"/>
            <a:headEnd/>
            <a:tailEnd/>
          </a:ln>
        </p:spPr>
        <p:txBody>
          <a:bodyPr>
            <a:spAutoFit/>
          </a:bodyPr>
          <a:lstStyle/>
          <a:p>
            <a:r>
              <a:rPr lang="ja-JP" altLang="en-US" sz="900">
                <a:solidFill>
                  <a:srgbClr val="000000"/>
                </a:solidFill>
                <a:latin typeface="HGS明朝B" pitchFamily="18" charset="-128"/>
                <a:ea typeface="HGS明朝B" pitchFamily="18" charset="-128"/>
                <a:cs typeface="ＭＳ Ｐゴシック" pitchFamily="50" charset="-128"/>
              </a:rPr>
              <a:t>国際生物ロボットコンテスト「ｉＧＥＭ」。様々なバックグランドのメンバーからなる東京大学チームは今大会に初参加し、学部生でありながら、自ら研究を組み立て国際的な舞台で発表するという貴重な経験をしました。</a:t>
            </a:r>
            <a:endParaRPr lang="ja-JP" altLang="en-US" sz="900">
              <a:latin typeface="HGS明朝B" pitchFamily="18" charset="-128"/>
              <a:ea typeface="HGS明朝B" pitchFamily="18" charset="-128"/>
              <a:cs typeface="ＭＳ Ｐゴシック" pitchFamily="50" charset="-128"/>
            </a:endParaRPr>
          </a:p>
        </p:txBody>
      </p:sp>
      <p:pic>
        <p:nvPicPr>
          <p:cNvPr id="2059" name="Picture 12" descr="C:\Users\koji t\Desktop\記事11.20\11.20.files\image310.jpg"/>
          <p:cNvPicPr>
            <a:picLocks noChangeAspect="1" noChangeArrowheads="1"/>
          </p:cNvPicPr>
          <p:nvPr/>
        </p:nvPicPr>
        <p:blipFill>
          <a:blip r:embed="rId3" cstate="print"/>
          <a:srcRect/>
          <a:stretch>
            <a:fillRect/>
          </a:stretch>
        </p:blipFill>
        <p:spPr bwMode="auto">
          <a:xfrm>
            <a:off x="1328738" y="5573713"/>
            <a:ext cx="2165350" cy="1608137"/>
          </a:xfrm>
          <a:prstGeom prst="rect">
            <a:avLst/>
          </a:prstGeom>
          <a:noFill/>
          <a:ln w="9525">
            <a:noFill/>
            <a:miter lim="800000"/>
            <a:headEnd/>
            <a:tailEnd/>
          </a:ln>
        </p:spPr>
      </p:pic>
      <p:pic>
        <p:nvPicPr>
          <p:cNvPr id="2061" name="Picture 13" descr="C:\Users\koji t\Desktop\DSC00044.JPG"/>
          <p:cNvPicPr>
            <a:picLocks noChangeAspect="1" noChangeArrowheads="1"/>
          </p:cNvPicPr>
          <p:nvPr/>
        </p:nvPicPr>
        <p:blipFill>
          <a:blip r:embed="rId4" cstate="print"/>
          <a:srcRect/>
          <a:stretch>
            <a:fillRect/>
          </a:stretch>
        </p:blipFill>
        <p:spPr bwMode="auto">
          <a:xfrm>
            <a:off x="482600" y="7355682"/>
            <a:ext cx="3141662" cy="2356247"/>
          </a:xfrm>
          <a:prstGeom prst="rect">
            <a:avLst/>
          </a:prstGeom>
          <a:noFill/>
        </p:spPr>
      </p:pic>
    </p:spTree>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TotalTime>
  <Words>66</Words>
  <Application>Microsoft Office PowerPoint</Application>
  <PresentationFormat>A4 210 x 297 mm</PresentationFormat>
  <Paragraphs>58</Paragraphs>
  <Slides>1</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Arial</vt:lpstr>
      <vt:lpstr>ＭＳ Ｐゴシック</vt:lpstr>
      <vt:lpstr>Calibri</vt:lpstr>
      <vt:lpstr>HGS明朝B</vt:lpstr>
      <vt:lpstr>Office テーマ</vt:lpstr>
      <vt:lpstr>スライド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Koji.t</dc:creator>
  <cp:lastModifiedBy>Koji.t</cp:lastModifiedBy>
  <cp:revision>11</cp:revision>
  <dcterms:created xsi:type="dcterms:W3CDTF">2009-11-22T12:17:27Z</dcterms:created>
  <dcterms:modified xsi:type="dcterms:W3CDTF">2009-11-22T13:56:29Z</dcterms:modified>
</cp:coreProperties>
</file>